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8" r:id="rId5"/>
    <p:sldId id="266" r:id="rId6"/>
    <p:sldId id="265" r:id="rId7"/>
    <p:sldId id="264" r:id="rId8"/>
    <p:sldId id="260" r:id="rId9"/>
    <p:sldId id="269" r:id="rId10"/>
    <p:sldId id="261" r:id="rId11"/>
    <p:sldId id="270" r:id="rId12"/>
    <p:sldId id="263"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C4BB5-246D-4D90-AD91-3105D738D97D}"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308960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C4BB5-246D-4D90-AD91-3105D738D97D}"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280446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C4BB5-246D-4D90-AD91-3105D738D97D}"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687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C4BB5-246D-4D90-AD91-3105D738D97D}"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393340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6C4BB5-246D-4D90-AD91-3105D738D97D}"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292264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6C4BB5-246D-4D90-AD91-3105D738D97D}"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366141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C4BB5-246D-4D90-AD91-3105D738D97D}" type="datetimeFigureOut">
              <a:rPr lang="en-US" smtClean="0"/>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202836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C4BB5-246D-4D90-AD91-3105D738D97D}" type="datetimeFigureOut">
              <a:rPr lang="en-US" smtClean="0"/>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423333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C4BB5-246D-4D90-AD91-3105D738D97D}"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228108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C4BB5-246D-4D90-AD91-3105D738D97D}"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199429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C4BB5-246D-4D90-AD91-3105D738D97D}"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AC474-86CE-4ADE-830E-602A1069BBB1}" type="slidenum">
              <a:rPr lang="en-US" smtClean="0"/>
              <a:t>‹#›</a:t>
            </a:fld>
            <a:endParaRPr lang="en-US"/>
          </a:p>
        </p:txBody>
      </p:sp>
    </p:spTree>
    <p:extLst>
      <p:ext uri="{BB962C8B-B14F-4D97-AF65-F5344CB8AC3E}">
        <p14:creationId xmlns:p14="http://schemas.microsoft.com/office/powerpoint/2010/main" val="109479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C4BB5-246D-4D90-AD91-3105D738D97D}" type="datetimeFigureOut">
              <a:rPr lang="en-US" smtClean="0"/>
              <a:t>7/20/2019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AC474-86CE-4ADE-830E-602A1069BBB1}" type="slidenum">
              <a:rPr lang="en-US" smtClean="0"/>
              <a:t>‹#›</a:t>
            </a:fld>
            <a:endParaRPr lang="en-US"/>
          </a:p>
        </p:txBody>
      </p:sp>
    </p:spTree>
    <p:extLst>
      <p:ext uri="{BB962C8B-B14F-4D97-AF65-F5344CB8AC3E}">
        <p14:creationId xmlns:p14="http://schemas.microsoft.com/office/powerpoint/2010/main" val="25438384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biblica.com/en-us/bible/online-bible/niv/romans/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88692"/>
          </a:xfrm>
        </p:spPr>
        <p:txBody>
          <a:bodyPr/>
          <a:lstStyle/>
          <a:p>
            <a:r>
              <a:rPr lang="en-US" dirty="0" smtClean="0"/>
              <a:t>Bagels, Bagels, Bagels</a:t>
            </a:r>
            <a:endParaRPr lang="en-US" dirty="0"/>
          </a:p>
        </p:txBody>
      </p:sp>
      <p:sp>
        <p:nvSpPr>
          <p:cNvPr id="3" name="Subtitle 2"/>
          <p:cNvSpPr>
            <a:spLocks noGrp="1"/>
          </p:cNvSpPr>
          <p:nvPr>
            <p:ph type="subTitle" idx="1"/>
          </p:nvPr>
        </p:nvSpPr>
        <p:spPr>
          <a:xfrm>
            <a:off x="1524000" y="3602037"/>
            <a:ext cx="9144000" cy="3389889"/>
          </a:xfrm>
        </p:spPr>
        <p:txBody>
          <a:bodyPr/>
          <a:lstStyle/>
          <a:p>
            <a:endParaRPr lang="en-US" dirty="0"/>
          </a:p>
        </p:txBody>
      </p:sp>
      <p:pic>
        <p:nvPicPr>
          <p:cNvPr id="4" name="Picture 3" descr="rezetas de carmen: Bagel con salmón y queso cre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054" y="3761941"/>
            <a:ext cx="7139709" cy="3096059"/>
          </a:xfrm>
          <a:prstGeom prst="rect">
            <a:avLst/>
          </a:prstGeom>
        </p:spPr>
      </p:pic>
    </p:spTree>
    <p:extLst>
      <p:ext uri="{BB962C8B-B14F-4D97-AF65-F5344CB8AC3E}">
        <p14:creationId xmlns:p14="http://schemas.microsoft.com/office/powerpoint/2010/main" val="134007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receive the Seal of the Living God</a:t>
            </a:r>
            <a:endParaRPr lang="en-US" dirty="0"/>
          </a:p>
        </p:txBody>
      </p:sp>
      <p:sp>
        <p:nvSpPr>
          <p:cNvPr id="3" name="Content Placeholder 2"/>
          <p:cNvSpPr>
            <a:spLocks noGrp="1"/>
          </p:cNvSpPr>
          <p:nvPr>
            <p:ph idx="1"/>
          </p:nvPr>
        </p:nvSpPr>
        <p:spPr/>
        <p:txBody>
          <a:bodyPr/>
          <a:lstStyle/>
          <a:p>
            <a:r>
              <a:rPr lang="en-US" b="1" dirty="0" smtClean="0"/>
              <a:t>2 Corinthians 9:7 </a:t>
            </a:r>
            <a:r>
              <a:rPr lang="en-US" dirty="0" smtClean="0"/>
              <a:t>Each of you should give what you have decided in your heart to give, not reluctantly or under compulsion, for God loves a cheerful giver.</a:t>
            </a:r>
          </a:p>
          <a:p>
            <a:r>
              <a:rPr lang="en-US" b="1" dirty="0" smtClean="0"/>
              <a:t>Daniel 1:8 </a:t>
            </a:r>
            <a:r>
              <a:rPr lang="en-US" baseline="30000" dirty="0" smtClean="0"/>
              <a:t> </a:t>
            </a:r>
            <a:r>
              <a:rPr lang="en-US" dirty="0" smtClean="0"/>
              <a:t>But Daniel resolved not to defile himself with the royal food and wine, and he asked the chief official for permission not to defile himself this way.</a:t>
            </a:r>
          </a:p>
          <a:p>
            <a:r>
              <a:rPr lang="en-US" b="1" dirty="0" smtClean="0"/>
              <a:t>Ruth 1:16 </a:t>
            </a:r>
            <a:r>
              <a:rPr lang="en-US" dirty="0" smtClean="0"/>
              <a:t>But Ruth replied, “Don’t urge me to leave you or to turn back from you. Where you go I will go, and where you stay I will stay. Your people will be my people and your God my God. </a:t>
            </a:r>
            <a:endParaRPr lang="en-US" b="1" dirty="0" smtClean="0"/>
          </a:p>
          <a:p>
            <a:endParaRPr lang="en-US" dirty="0"/>
          </a:p>
        </p:txBody>
      </p:sp>
    </p:spTree>
    <p:extLst>
      <p:ext uri="{BB962C8B-B14F-4D97-AF65-F5344CB8AC3E}">
        <p14:creationId xmlns:p14="http://schemas.microsoft.com/office/powerpoint/2010/main" val="36497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icture of the brain"/>
          <p:cNvSpPr>
            <a:spLocks noChangeAspect="1" noChangeArrowheads="1"/>
          </p:cNvSpPr>
          <p:nvPr/>
        </p:nvSpPr>
        <p:spPr bwMode="auto">
          <a:xfrm>
            <a:off x="63500" y="-800100"/>
            <a:ext cx="252412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706880" y="876301"/>
            <a:ext cx="8300719" cy="5687060"/>
          </a:xfrm>
          <a:prstGeom prst="rect">
            <a:avLst/>
          </a:prstGeom>
        </p:spPr>
      </p:pic>
    </p:spTree>
    <p:extLst>
      <p:ext uri="{BB962C8B-B14F-4D97-AF65-F5344CB8AC3E}">
        <p14:creationId xmlns:p14="http://schemas.microsoft.com/office/powerpoint/2010/main" val="309871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certain to avoid the mark </a:t>
            </a:r>
            <a:endParaRPr lang="en-US" dirty="0"/>
          </a:p>
        </p:txBody>
      </p:sp>
      <p:sp>
        <p:nvSpPr>
          <p:cNvPr id="3" name="Content Placeholder 2"/>
          <p:cNvSpPr>
            <a:spLocks noGrp="1"/>
          </p:cNvSpPr>
          <p:nvPr>
            <p:ph idx="1"/>
          </p:nvPr>
        </p:nvSpPr>
        <p:spPr/>
        <p:txBody>
          <a:bodyPr>
            <a:normAutofit fontScale="92500"/>
          </a:bodyPr>
          <a:lstStyle/>
          <a:p>
            <a:r>
              <a:rPr lang="en-US" b="1" dirty="0" smtClean="0"/>
              <a:t>Psalm 119:105-106 </a:t>
            </a:r>
            <a:r>
              <a:rPr lang="en-US" dirty="0" smtClean="0"/>
              <a:t>Your word is a lamp for my feet,</a:t>
            </a:r>
            <a:r>
              <a:rPr lang="en-US" dirty="0"/>
              <a:t> </a:t>
            </a:r>
            <a:r>
              <a:rPr lang="en-US" dirty="0" smtClean="0"/>
              <a:t>a light on my path.</a:t>
            </a:r>
            <a:r>
              <a:rPr lang="en-US" baseline="30000" dirty="0" smtClean="0"/>
              <a:t>106 </a:t>
            </a:r>
            <a:r>
              <a:rPr lang="en-US" dirty="0" smtClean="0"/>
              <a:t>I have taken an oath and confirmed it,</a:t>
            </a:r>
            <a:r>
              <a:rPr lang="en-US" dirty="0"/>
              <a:t> </a:t>
            </a:r>
            <a:r>
              <a:rPr lang="en-US" dirty="0" smtClean="0"/>
              <a:t>that I will follow your righteous laws..</a:t>
            </a:r>
          </a:p>
          <a:p>
            <a:r>
              <a:rPr lang="en-US" b="1" dirty="0" smtClean="0"/>
              <a:t>Matthew 4:4 </a:t>
            </a:r>
            <a:r>
              <a:rPr lang="en-US" dirty="0" smtClean="0"/>
              <a:t>‘Man shall not live on bread alone, but on every word that comes from the mouth of God.</a:t>
            </a:r>
          </a:p>
          <a:p>
            <a:r>
              <a:rPr lang="en-US" b="1" dirty="0" smtClean="0"/>
              <a:t>Matthew 24:35 </a:t>
            </a:r>
            <a:r>
              <a:rPr lang="en-US" dirty="0" smtClean="0"/>
              <a:t>Heaven and earth will pass away, but my words will never pass away.</a:t>
            </a:r>
          </a:p>
          <a:p>
            <a:r>
              <a:rPr lang="en-US" b="1" dirty="0" smtClean="0"/>
              <a:t>2 Timothy 2:15 </a:t>
            </a:r>
            <a:r>
              <a:rPr lang="en-US" dirty="0" smtClean="0"/>
              <a:t>Study to shew thyself approved unto God, a workman that </a:t>
            </a:r>
            <a:r>
              <a:rPr lang="en-US" dirty="0" err="1" smtClean="0"/>
              <a:t>needeth</a:t>
            </a:r>
            <a:r>
              <a:rPr lang="en-US" dirty="0" smtClean="0"/>
              <a:t> not to be ashamed, rightly dividing the word of truth</a:t>
            </a:r>
          </a:p>
          <a:p>
            <a:r>
              <a:rPr lang="en-US" b="1" dirty="0" smtClean="0"/>
              <a:t>Psalm 119:11 </a:t>
            </a:r>
            <a:r>
              <a:rPr lang="en-US" dirty="0" smtClean="0"/>
              <a:t>Thy word have I hid in mine heart, that I might not sin against thee</a:t>
            </a:r>
            <a:endParaRPr lang="en-US" dirty="0"/>
          </a:p>
        </p:txBody>
      </p:sp>
    </p:spTree>
    <p:extLst>
      <p:ext uri="{BB962C8B-B14F-4D97-AF65-F5344CB8AC3E}">
        <p14:creationId xmlns:p14="http://schemas.microsoft.com/office/powerpoint/2010/main" val="16366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3280" y="1066800"/>
            <a:ext cx="8321040" cy="5222240"/>
          </a:xfrm>
          <a:prstGeom prst="rect">
            <a:avLst/>
          </a:prstGeom>
        </p:spPr>
      </p:pic>
    </p:spTree>
    <p:extLst>
      <p:ext uri="{BB962C8B-B14F-4D97-AF65-F5344CB8AC3E}">
        <p14:creationId xmlns:p14="http://schemas.microsoft.com/office/powerpoint/2010/main" val="295926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5360" y="599441"/>
            <a:ext cx="7112000" cy="6085840"/>
          </a:xfrm>
          <a:prstGeom prst="rect">
            <a:avLst/>
          </a:prstGeom>
        </p:spPr>
      </p:pic>
    </p:spTree>
    <p:extLst>
      <p:ext uri="{BB962C8B-B14F-4D97-AF65-F5344CB8AC3E}">
        <p14:creationId xmlns:p14="http://schemas.microsoft.com/office/powerpoint/2010/main" val="1515319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776720"/>
          </a:xfrm>
          <a:prstGeom prst="rect">
            <a:avLst/>
          </a:prstGeom>
        </p:spPr>
      </p:pic>
    </p:spTree>
    <p:extLst>
      <p:ext uri="{BB962C8B-B14F-4D97-AF65-F5344CB8AC3E}">
        <p14:creationId xmlns:p14="http://schemas.microsoft.com/office/powerpoint/2010/main" val="1100410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4" y="636159"/>
            <a:ext cx="10991273" cy="4146776"/>
          </a:xfrm>
          <a:prstGeom prst="rect">
            <a:avLst/>
          </a:prstGeom>
        </p:spPr>
        <p:txBody>
          <a:bodyPr wrap="squar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Revelation’s Mark of the Beast Revelation 13:11-17</a:t>
            </a:r>
          </a:p>
          <a:p>
            <a:pPr>
              <a:lnSpc>
                <a:spcPct val="107000"/>
              </a:lnSpc>
              <a:spcAft>
                <a:spcPts val="80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Beast from the Earth </a:t>
            </a:r>
            <a:r>
              <a:rPr lang="en-US" sz="2000" dirty="0" smtClean="0">
                <a:latin typeface="Calibri" panose="020F0502020204030204" pitchFamily="34" charset="0"/>
                <a:ea typeface="Calibri" panose="020F0502020204030204" pitchFamily="34" charset="0"/>
                <a:cs typeface="Times New Roman" panose="02020603050405020304" pitchFamily="18" charset="0"/>
              </a:rPr>
              <a:t>11 Then </a:t>
            </a:r>
            <a:r>
              <a:rPr lang="en-US" sz="2000" dirty="0">
                <a:latin typeface="Calibri" panose="020F0502020204030204" pitchFamily="34" charset="0"/>
                <a:ea typeface="Calibri" panose="020F0502020204030204" pitchFamily="34" charset="0"/>
                <a:cs typeface="Times New Roman" panose="02020603050405020304" pitchFamily="18" charset="0"/>
              </a:rPr>
              <a:t>I saw another beast rising out of the earth. This beast had two horns like a lamb, but spoke like a dragon. </a:t>
            </a:r>
            <a:r>
              <a:rPr lang="en-US" sz="2000" dirty="0" smtClean="0">
                <a:latin typeface="Calibri" panose="020F0502020204030204" pitchFamily="34" charset="0"/>
                <a:ea typeface="Calibri" panose="020F0502020204030204" pitchFamily="34" charset="0"/>
                <a:cs typeface="Times New Roman" panose="02020603050405020304" pitchFamily="18" charset="0"/>
              </a:rPr>
              <a:t>12 And </a:t>
            </a:r>
            <a:r>
              <a:rPr lang="en-US" sz="2000" dirty="0">
                <a:latin typeface="Calibri" panose="020F0502020204030204" pitchFamily="34" charset="0"/>
                <a:ea typeface="Calibri" panose="020F0502020204030204" pitchFamily="34" charset="0"/>
                <a:cs typeface="Times New Roman" panose="02020603050405020304" pitchFamily="18" charset="0"/>
              </a:rPr>
              <a:t>this beast exercised all the authority of the first beast and caused the earth and those who dwell in it to worship the first beast, whose mortal wound had been healed. </a:t>
            </a:r>
            <a:r>
              <a:rPr lang="en-US" sz="2000" dirty="0" smtClean="0">
                <a:latin typeface="Calibri" panose="020F0502020204030204" pitchFamily="34" charset="0"/>
                <a:ea typeface="Calibri" panose="020F0502020204030204" pitchFamily="34" charset="0"/>
                <a:cs typeface="Times New Roman" panose="02020603050405020304" pitchFamily="18" charset="0"/>
              </a:rPr>
              <a:t>13 And </a:t>
            </a:r>
            <a:r>
              <a:rPr lang="en-US" sz="2000" dirty="0">
                <a:latin typeface="Calibri" panose="020F0502020204030204" pitchFamily="34" charset="0"/>
                <a:ea typeface="Calibri" panose="020F0502020204030204" pitchFamily="34" charset="0"/>
                <a:cs typeface="Times New Roman" panose="02020603050405020304" pitchFamily="18" charset="0"/>
              </a:rPr>
              <a:t>the second beast performed great signs to cause even fire from heaven to come down to earth in the presence of the people. </a:t>
            </a:r>
            <a:r>
              <a:rPr lang="en-US" sz="2000" dirty="0" smtClean="0">
                <a:latin typeface="Calibri" panose="020F0502020204030204" pitchFamily="34" charset="0"/>
                <a:ea typeface="Calibri" panose="020F0502020204030204" pitchFamily="34" charset="0"/>
                <a:cs typeface="Times New Roman" panose="02020603050405020304" pitchFamily="18" charset="0"/>
              </a:rPr>
              <a:t>14 Because </a:t>
            </a:r>
            <a:r>
              <a:rPr lang="en-US" sz="2000" dirty="0">
                <a:latin typeface="Calibri" panose="020F0502020204030204" pitchFamily="34" charset="0"/>
                <a:ea typeface="Calibri" panose="020F0502020204030204" pitchFamily="34" charset="0"/>
                <a:cs typeface="Times New Roman" panose="02020603050405020304" pitchFamily="18" charset="0"/>
              </a:rPr>
              <a:t>of the signs it was given to perform on behalf of the first beast, it deceived those who dwell on the earth, telling them to make an image to the beast that had been wounded by the sword and yet had lived. </a:t>
            </a:r>
            <a:r>
              <a:rPr lang="en-US" sz="2000" dirty="0" smtClean="0">
                <a:latin typeface="Calibri" panose="020F0502020204030204" pitchFamily="34" charset="0"/>
                <a:ea typeface="Calibri" panose="020F0502020204030204" pitchFamily="34" charset="0"/>
                <a:cs typeface="Times New Roman" panose="02020603050405020304" pitchFamily="18" charset="0"/>
              </a:rPr>
              <a:t>15 The </a:t>
            </a:r>
            <a:r>
              <a:rPr lang="en-US" sz="2000" dirty="0">
                <a:latin typeface="Calibri" panose="020F0502020204030204" pitchFamily="34" charset="0"/>
                <a:ea typeface="Calibri" panose="020F0502020204030204" pitchFamily="34" charset="0"/>
                <a:cs typeface="Times New Roman" panose="02020603050405020304" pitchFamily="18" charset="0"/>
              </a:rPr>
              <a:t>second beast was permitted to give breath to the image of the first beast, so that the image could speak and cause all who refused to worship it to be killed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Mark of the Beast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16 And </a:t>
            </a:r>
            <a:r>
              <a:rPr lang="en-US" sz="2000" b="1" dirty="0">
                <a:latin typeface="Calibri" panose="020F0502020204030204" pitchFamily="34" charset="0"/>
                <a:ea typeface="Calibri" panose="020F0502020204030204" pitchFamily="34" charset="0"/>
                <a:cs typeface="Times New Roman" panose="02020603050405020304" pitchFamily="18" charset="0"/>
              </a:rPr>
              <a:t>the second beast required all people small and great, rich and poor, free and slave, to receive a mark on their right hand or on their forehead, 17so that no one could buy or sell unless he had the mark—the name of the beast or the number of its name.</a:t>
            </a:r>
          </a:p>
        </p:txBody>
      </p:sp>
    </p:spTree>
    <p:extLst>
      <p:ext uri="{BB962C8B-B14F-4D97-AF65-F5344CB8AC3E}">
        <p14:creationId xmlns:p14="http://schemas.microsoft.com/office/powerpoint/2010/main" val="47623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492" y="0"/>
            <a:ext cx="9145016" cy="6858000"/>
          </a:xfrm>
          <a:prstGeom prst="rect">
            <a:avLst/>
          </a:prstGeom>
        </p:spPr>
      </p:pic>
    </p:spTree>
    <p:extLst>
      <p:ext uri="{BB962C8B-B14F-4D97-AF65-F5344CB8AC3E}">
        <p14:creationId xmlns:p14="http://schemas.microsoft.com/office/powerpoint/2010/main" val="195940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4" y="636159"/>
            <a:ext cx="10991273" cy="4146776"/>
          </a:xfrm>
          <a:prstGeom prst="rect">
            <a:avLst/>
          </a:prstGeom>
        </p:spPr>
        <p:txBody>
          <a:bodyPr wrap="squar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Revelation’s Mark of the Beast Revelation 13:11-17</a:t>
            </a:r>
          </a:p>
          <a:p>
            <a:pPr>
              <a:lnSpc>
                <a:spcPct val="107000"/>
              </a:lnSpc>
              <a:spcAft>
                <a:spcPts val="80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Beast from the Earth </a:t>
            </a:r>
            <a:r>
              <a:rPr lang="en-US" sz="2000" dirty="0" smtClean="0">
                <a:latin typeface="Calibri" panose="020F0502020204030204" pitchFamily="34" charset="0"/>
                <a:ea typeface="Calibri" panose="020F0502020204030204" pitchFamily="34" charset="0"/>
                <a:cs typeface="Times New Roman" panose="02020603050405020304" pitchFamily="18" charset="0"/>
              </a:rPr>
              <a:t>11 Then </a:t>
            </a:r>
            <a:r>
              <a:rPr lang="en-US" sz="2000" dirty="0">
                <a:latin typeface="Calibri" panose="020F0502020204030204" pitchFamily="34" charset="0"/>
                <a:ea typeface="Calibri" panose="020F0502020204030204" pitchFamily="34" charset="0"/>
                <a:cs typeface="Times New Roman" panose="02020603050405020304" pitchFamily="18" charset="0"/>
              </a:rPr>
              <a:t>I saw another beast rising out of the earth. This beast had two horns like a lamb, but spoke like a dragon. </a:t>
            </a:r>
            <a:r>
              <a:rPr lang="en-US" sz="2000" dirty="0" smtClean="0">
                <a:latin typeface="Calibri" panose="020F0502020204030204" pitchFamily="34" charset="0"/>
                <a:ea typeface="Calibri" panose="020F0502020204030204" pitchFamily="34" charset="0"/>
                <a:cs typeface="Times New Roman" panose="02020603050405020304" pitchFamily="18" charset="0"/>
              </a:rPr>
              <a:t>12 And </a:t>
            </a:r>
            <a:r>
              <a:rPr lang="en-US" sz="2000" dirty="0">
                <a:latin typeface="Calibri" panose="020F0502020204030204" pitchFamily="34" charset="0"/>
                <a:ea typeface="Calibri" panose="020F0502020204030204" pitchFamily="34" charset="0"/>
                <a:cs typeface="Times New Roman" panose="02020603050405020304" pitchFamily="18" charset="0"/>
              </a:rPr>
              <a:t>this beast exercised all the authority of the first beast and caused the earth and those who dwell in it to worship the first beast, whose mortal wound had been healed. </a:t>
            </a:r>
            <a:r>
              <a:rPr lang="en-US" sz="2000" dirty="0" smtClean="0">
                <a:latin typeface="Calibri" panose="020F0502020204030204" pitchFamily="34" charset="0"/>
                <a:ea typeface="Calibri" panose="020F0502020204030204" pitchFamily="34" charset="0"/>
                <a:cs typeface="Times New Roman" panose="02020603050405020304" pitchFamily="18" charset="0"/>
              </a:rPr>
              <a:t>13 And </a:t>
            </a:r>
            <a:r>
              <a:rPr lang="en-US" sz="2000" dirty="0">
                <a:latin typeface="Calibri" panose="020F0502020204030204" pitchFamily="34" charset="0"/>
                <a:ea typeface="Calibri" panose="020F0502020204030204" pitchFamily="34" charset="0"/>
                <a:cs typeface="Times New Roman" panose="02020603050405020304" pitchFamily="18" charset="0"/>
              </a:rPr>
              <a:t>the second beast performed great signs to cause even fire from heaven to come down to earth in the presence of the people. </a:t>
            </a:r>
            <a:r>
              <a:rPr lang="en-US" sz="2000" dirty="0" smtClean="0">
                <a:latin typeface="Calibri" panose="020F0502020204030204" pitchFamily="34" charset="0"/>
                <a:ea typeface="Calibri" panose="020F0502020204030204" pitchFamily="34" charset="0"/>
                <a:cs typeface="Times New Roman" panose="02020603050405020304" pitchFamily="18" charset="0"/>
              </a:rPr>
              <a:t>14 Because </a:t>
            </a:r>
            <a:r>
              <a:rPr lang="en-US" sz="2000" dirty="0">
                <a:latin typeface="Calibri" panose="020F0502020204030204" pitchFamily="34" charset="0"/>
                <a:ea typeface="Calibri" panose="020F0502020204030204" pitchFamily="34" charset="0"/>
                <a:cs typeface="Times New Roman" panose="02020603050405020304" pitchFamily="18" charset="0"/>
              </a:rPr>
              <a:t>of the signs it was given to perform on behalf of the first beast, it deceived those who dwell on the earth, telling them to make an image to the beast that had been wounded by the sword and yet had lived. </a:t>
            </a:r>
            <a:r>
              <a:rPr lang="en-US" sz="2000" dirty="0" smtClean="0">
                <a:latin typeface="Calibri" panose="020F0502020204030204" pitchFamily="34" charset="0"/>
                <a:ea typeface="Calibri" panose="020F0502020204030204" pitchFamily="34" charset="0"/>
                <a:cs typeface="Times New Roman" panose="02020603050405020304" pitchFamily="18" charset="0"/>
              </a:rPr>
              <a:t>15 The </a:t>
            </a:r>
            <a:r>
              <a:rPr lang="en-US" sz="2000" dirty="0">
                <a:latin typeface="Calibri" panose="020F0502020204030204" pitchFamily="34" charset="0"/>
                <a:ea typeface="Calibri" panose="020F0502020204030204" pitchFamily="34" charset="0"/>
                <a:cs typeface="Times New Roman" panose="02020603050405020304" pitchFamily="18" charset="0"/>
              </a:rPr>
              <a:t>second beast was permitted to give breath to the image of the first beast, so that the image could speak and cause all who refused to worship it to be killed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Mark of the Beast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16 And </a:t>
            </a:r>
            <a:r>
              <a:rPr lang="en-US" sz="2000" b="1" dirty="0">
                <a:latin typeface="Calibri" panose="020F0502020204030204" pitchFamily="34" charset="0"/>
                <a:ea typeface="Calibri" panose="020F0502020204030204" pitchFamily="34" charset="0"/>
                <a:cs typeface="Times New Roman" panose="02020603050405020304" pitchFamily="18" charset="0"/>
              </a:rPr>
              <a:t>the second beast required all people small and great, rich and poor, free and slave, to receive a mark on their right hand or on their forehead, 17so that no one could buy or sell unless he had the mark—the name of the beast or the number of its name.</a:t>
            </a:r>
          </a:p>
        </p:txBody>
      </p:sp>
    </p:spTree>
    <p:extLst>
      <p:ext uri="{BB962C8B-B14F-4D97-AF65-F5344CB8AC3E}">
        <p14:creationId xmlns:p14="http://schemas.microsoft.com/office/powerpoint/2010/main" val="2333124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 y="457200"/>
            <a:ext cx="10261600" cy="6400800"/>
          </a:xfrm>
          <a:prstGeom prst="rect">
            <a:avLst/>
          </a:prstGeom>
        </p:spPr>
      </p:pic>
    </p:spTree>
    <p:extLst>
      <p:ext uri="{BB962C8B-B14F-4D97-AF65-F5344CB8AC3E}">
        <p14:creationId xmlns:p14="http://schemas.microsoft.com/office/powerpoint/2010/main" val="280470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4" y="636159"/>
            <a:ext cx="10991273" cy="4146776"/>
          </a:xfrm>
          <a:prstGeom prst="rect">
            <a:avLst/>
          </a:prstGeom>
        </p:spPr>
        <p:txBody>
          <a:bodyPr wrap="squar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Revelation’s Mark of the Beast Revelation 13:11-17</a:t>
            </a:r>
          </a:p>
          <a:p>
            <a:pPr>
              <a:lnSpc>
                <a:spcPct val="107000"/>
              </a:lnSpc>
              <a:spcAft>
                <a:spcPts val="80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Beast from the Earth </a:t>
            </a:r>
            <a:r>
              <a:rPr lang="en-US" sz="2000" dirty="0" smtClean="0">
                <a:latin typeface="Calibri" panose="020F0502020204030204" pitchFamily="34" charset="0"/>
                <a:ea typeface="Calibri" panose="020F0502020204030204" pitchFamily="34" charset="0"/>
                <a:cs typeface="Times New Roman" panose="02020603050405020304" pitchFamily="18" charset="0"/>
              </a:rPr>
              <a:t>11 Then </a:t>
            </a:r>
            <a:r>
              <a:rPr lang="en-US" sz="2000" dirty="0">
                <a:latin typeface="Calibri" panose="020F0502020204030204" pitchFamily="34" charset="0"/>
                <a:ea typeface="Calibri" panose="020F0502020204030204" pitchFamily="34" charset="0"/>
                <a:cs typeface="Times New Roman" panose="02020603050405020304" pitchFamily="18" charset="0"/>
              </a:rPr>
              <a:t>I saw another beast rising out of the earth. This beast had two horns like a lamb, but spoke like a dragon. </a:t>
            </a:r>
            <a:r>
              <a:rPr lang="en-US" sz="2000" dirty="0" smtClean="0">
                <a:latin typeface="Calibri" panose="020F0502020204030204" pitchFamily="34" charset="0"/>
                <a:ea typeface="Calibri" panose="020F0502020204030204" pitchFamily="34" charset="0"/>
                <a:cs typeface="Times New Roman" panose="02020603050405020304" pitchFamily="18" charset="0"/>
              </a:rPr>
              <a:t>12 And </a:t>
            </a:r>
            <a:r>
              <a:rPr lang="en-US" sz="2000" dirty="0">
                <a:latin typeface="Calibri" panose="020F0502020204030204" pitchFamily="34" charset="0"/>
                <a:ea typeface="Calibri" panose="020F0502020204030204" pitchFamily="34" charset="0"/>
                <a:cs typeface="Times New Roman" panose="02020603050405020304" pitchFamily="18" charset="0"/>
              </a:rPr>
              <a:t>this beast exercised all the authority of the first beast and caused the earth and those who dwell in it to worship the first beast, whose mortal wound had been healed. </a:t>
            </a:r>
            <a:r>
              <a:rPr lang="en-US" sz="2000" dirty="0" smtClean="0">
                <a:latin typeface="Calibri" panose="020F0502020204030204" pitchFamily="34" charset="0"/>
                <a:ea typeface="Calibri" panose="020F0502020204030204" pitchFamily="34" charset="0"/>
                <a:cs typeface="Times New Roman" panose="02020603050405020304" pitchFamily="18" charset="0"/>
              </a:rPr>
              <a:t>13 And </a:t>
            </a:r>
            <a:r>
              <a:rPr lang="en-US" sz="2000" dirty="0">
                <a:latin typeface="Calibri" panose="020F0502020204030204" pitchFamily="34" charset="0"/>
                <a:ea typeface="Calibri" panose="020F0502020204030204" pitchFamily="34" charset="0"/>
                <a:cs typeface="Times New Roman" panose="02020603050405020304" pitchFamily="18" charset="0"/>
              </a:rPr>
              <a:t>the second beast performed great signs to cause even fire from heaven to come down to earth in the presence of the people. </a:t>
            </a:r>
            <a:r>
              <a:rPr lang="en-US" sz="2000" dirty="0" smtClean="0">
                <a:latin typeface="Calibri" panose="020F0502020204030204" pitchFamily="34" charset="0"/>
                <a:ea typeface="Calibri" panose="020F0502020204030204" pitchFamily="34" charset="0"/>
                <a:cs typeface="Times New Roman" panose="02020603050405020304" pitchFamily="18" charset="0"/>
              </a:rPr>
              <a:t>14 Because </a:t>
            </a:r>
            <a:r>
              <a:rPr lang="en-US" sz="2000" dirty="0">
                <a:latin typeface="Calibri" panose="020F0502020204030204" pitchFamily="34" charset="0"/>
                <a:ea typeface="Calibri" panose="020F0502020204030204" pitchFamily="34" charset="0"/>
                <a:cs typeface="Times New Roman" panose="02020603050405020304" pitchFamily="18" charset="0"/>
              </a:rPr>
              <a:t>of the signs it was given to perform on behalf of the first beast, it deceived those who dwell on the earth, telling them to make an image to the beast that had been wounded by the sword and yet had lived. </a:t>
            </a:r>
            <a:r>
              <a:rPr lang="en-US" sz="2000" dirty="0" smtClean="0">
                <a:latin typeface="Calibri" panose="020F0502020204030204" pitchFamily="34" charset="0"/>
                <a:ea typeface="Calibri" panose="020F0502020204030204" pitchFamily="34" charset="0"/>
                <a:cs typeface="Times New Roman" panose="02020603050405020304" pitchFamily="18" charset="0"/>
              </a:rPr>
              <a:t>15 The </a:t>
            </a:r>
            <a:r>
              <a:rPr lang="en-US" sz="2000" dirty="0">
                <a:latin typeface="Calibri" panose="020F0502020204030204" pitchFamily="34" charset="0"/>
                <a:ea typeface="Calibri" panose="020F0502020204030204" pitchFamily="34" charset="0"/>
                <a:cs typeface="Times New Roman" panose="02020603050405020304" pitchFamily="18" charset="0"/>
              </a:rPr>
              <a:t>second beast was permitted to give breath to the image of the first beast, so that the image could speak and cause all who refused to worship it to be killed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Mark of the Beast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16 And </a:t>
            </a:r>
            <a:r>
              <a:rPr lang="en-US" sz="2000" b="1" dirty="0">
                <a:latin typeface="Calibri" panose="020F0502020204030204" pitchFamily="34" charset="0"/>
                <a:ea typeface="Calibri" panose="020F0502020204030204" pitchFamily="34" charset="0"/>
                <a:cs typeface="Times New Roman" panose="02020603050405020304" pitchFamily="18" charset="0"/>
              </a:rPr>
              <a:t>the second beast required all people small and great, rich and poor, free and slave, to receive a mark on their right hand or on their forehead, 17so that no one could buy or sell unless he had the mark—the name of the beast or the number of its name.</a:t>
            </a:r>
          </a:p>
        </p:txBody>
      </p:sp>
      <p:cxnSp>
        <p:nvCxnSpPr>
          <p:cNvPr id="3" name="Straight Connector 2"/>
          <p:cNvCxnSpPr/>
          <p:nvPr/>
        </p:nvCxnSpPr>
        <p:spPr>
          <a:xfrm>
            <a:off x="5181600" y="2514600"/>
            <a:ext cx="1828800" cy="1828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093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20" y="0"/>
            <a:ext cx="6047047" cy="6858000"/>
          </a:xfrm>
          <a:prstGeom prst="rect">
            <a:avLst/>
          </a:prstGeom>
        </p:spPr>
      </p:pic>
    </p:spTree>
    <p:extLst>
      <p:ext uri="{BB962C8B-B14F-4D97-AF65-F5344CB8AC3E}">
        <p14:creationId xmlns:p14="http://schemas.microsoft.com/office/powerpoint/2010/main" val="139515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Seal of God vs mark of the beast</a:t>
            </a:r>
            <a:endParaRPr lang="en-US" dirty="0"/>
          </a:p>
        </p:txBody>
      </p:sp>
      <p:sp>
        <p:nvSpPr>
          <p:cNvPr id="3" name="Content Placeholder 2"/>
          <p:cNvSpPr>
            <a:spLocks noGrp="1"/>
          </p:cNvSpPr>
          <p:nvPr>
            <p:ph idx="1"/>
          </p:nvPr>
        </p:nvSpPr>
        <p:spPr>
          <a:xfrm>
            <a:off x="614680" y="1795145"/>
            <a:ext cx="10515600" cy="4351338"/>
          </a:xfrm>
        </p:spPr>
        <p:txBody>
          <a:bodyPr>
            <a:normAutofit fontScale="85000" lnSpcReduction="20000"/>
          </a:bodyPr>
          <a:lstStyle/>
          <a:p>
            <a:pPr>
              <a:buFont typeface="+mj-lt"/>
              <a:buAutoNum type="arabicPeriod"/>
            </a:pPr>
            <a:r>
              <a:rPr lang="en-US" b="1" dirty="0" smtClean="0">
                <a:solidFill>
                  <a:srgbClr val="001BA0"/>
                </a:solidFill>
                <a:hlinkClick r:id="rId2"/>
              </a:rPr>
              <a:t>Romans 4:11</a:t>
            </a:r>
            <a:r>
              <a:rPr lang="en-US" b="1" dirty="0" smtClean="0">
                <a:solidFill>
                  <a:srgbClr val="001BA0"/>
                </a:solidFill>
              </a:rPr>
              <a:t> </a:t>
            </a:r>
            <a:r>
              <a:rPr lang="en-US" dirty="0" smtClean="0"/>
              <a:t>And he received circumcision as a sign, a seal of the righteousness that he had by faith while he was still uncircumcised.</a:t>
            </a:r>
          </a:p>
          <a:p>
            <a:pPr>
              <a:buFont typeface="+mj-lt"/>
              <a:buAutoNum type="arabicPeriod"/>
            </a:pPr>
            <a:r>
              <a:rPr lang="en-US" b="1" dirty="0" smtClean="0"/>
              <a:t>Revelation 7:3 </a:t>
            </a:r>
            <a:r>
              <a:rPr lang="en-US" dirty="0" smtClean="0"/>
              <a:t>“Do not harm the land or the sea or the trees until we put a seal on the foreheads of the servants of our God.” </a:t>
            </a:r>
          </a:p>
          <a:p>
            <a:pPr>
              <a:buFont typeface="+mj-lt"/>
              <a:buAutoNum type="arabicPeriod"/>
            </a:pPr>
            <a:r>
              <a:rPr lang="en-US" b="1" dirty="0" smtClean="0"/>
              <a:t>Ezekiel 9:4 </a:t>
            </a:r>
            <a:r>
              <a:rPr lang="en-US" dirty="0" smtClean="0"/>
              <a:t>“Go throughout the city of Jerusalem and put a mark on the foreheads of those who grieve and lament over all the detestable things that are done in it.”</a:t>
            </a:r>
          </a:p>
          <a:p>
            <a:pPr>
              <a:buFont typeface="+mj-lt"/>
              <a:buAutoNum type="arabicPeriod"/>
            </a:pPr>
            <a:r>
              <a:rPr lang="en-US" b="1" dirty="0" smtClean="0"/>
              <a:t>Exodus 31:17 </a:t>
            </a:r>
            <a:r>
              <a:rPr lang="en-US" baseline="30000" dirty="0" smtClean="0"/>
              <a:t> </a:t>
            </a:r>
            <a:r>
              <a:rPr lang="en-US" dirty="0" smtClean="0"/>
              <a:t>It will be a sign between me and the Israelites forever, for in six days the </a:t>
            </a:r>
            <a:r>
              <a:rPr lang="en-US" cap="small" dirty="0" smtClean="0"/>
              <a:t>Lord</a:t>
            </a:r>
            <a:r>
              <a:rPr lang="en-US" dirty="0" smtClean="0"/>
              <a:t> made the heavens and the earth, and on the seventh day he rested and was refreshed.’</a:t>
            </a:r>
          </a:p>
          <a:p>
            <a:pPr>
              <a:buFont typeface="+mj-lt"/>
              <a:buAutoNum type="arabicPeriod"/>
            </a:pPr>
            <a:r>
              <a:rPr lang="en-US" b="1" dirty="0" smtClean="0"/>
              <a:t>Ezekiel 20:20 </a:t>
            </a:r>
            <a:r>
              <a:rPr lang="en-US" dirty="0" smtClean="0"/>
              <a:t>Keep my Sabbaths holy, that they may be a sign between us. Then you will know that I am the </a:t>
            </a:r>
            <a:r>
              <a:rPr lang="en-US" cap="small" dirty="0" smtClean="0"/>
              <a:t>Lord</a:t>
            </a:r>
            <a:r>
              <a:rPr lang="en-US" dirty="0" smtClean="0"/>
              <a:t> your God.”</a:t>
            </a:r>
          </a:p>
          <a:p>
            <a:pPr>
              <a:buFont typeface="+mj-lt"/>
              <a:buAutoNum type="arabicPeriod"/>
            </a:pPr>
            <a:r>
              <a:rPr lang="en-US" b="1" dirty="0" smtClean="0"/>
              <a:t>Revelation 14:9 -10 </a:t>
            </a:r>
            <a:r>
              <a:rPr lang="en-US" dirty="0" smtClean="0"/>
              <a:t>“If anyone worships the beast and its image and receives its mark on their forehead or on their hand, </a:t>
            </a:r>
            <a:r>
              <a:rPr lang="en-US" baseline="30000" dirty="0" smtClean="0"/>
              <a:t>10 </a:t>
            </a:r>
            <a:r>
              <a:rPr lang="en-US" dirty="0" smtClean="0"/>
              <a:t>they, too, will drink the wine of God’s fury, which has been poured full strength into the cup of his wrath.</a:t>
            </a:r>
          </a:p>
          <a:p>
            <a:endParaRPr lang="en-US" dirty="0"/>
          </a:p>
        </p:txBody>
      </p:sp>
    </p:spTree>
    <p:extLst>
      <p:ext uri="{BB962C8B-B14F-4D97-AF65-F5344CB8AC3E}">
        <p14:creationId xmlns:p14="http://schemas.microsoft.com/office/powerpoint/2010/main" val="23383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 y="579120"/>
            <a:ext cx="9641839" cy="5974080"/>
          </a:xfrm>
          <a:prstGeom prst="rect">
            <a:avLst/>
          </a:prstGeom>
        </p:spPr>
      </p:pic>
    </p:spTree>
    <p:extLst>
      <p:ext uri="{BB962C8B-B14F-4D97-AF65-F5344CB8AC3E}">
        <p14:creationId xmlns:p14="http://schemas.microsoft.com/office/powerpoint/2010/main" val="1519816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903</Words>
  <Application>Microsoft Office PowerPoint</Application>
  <PresentationFormat>Widescreen</PresentationFormat>
  <Paragraphs>24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Bagels, Bagels, Bagels</vt:lpstr>
      <vt:lpstr>PowerPoint Presentation</vt:lpstr>
      <vt:lpstr>PowerPoint Presentation</vt:lpstr>
      <vt:lpstr>PowerPoint Presentation</vt:lpstr>
      <vt:lpstr>PowerPoint Presentation</vt:lpstr>
      <vt:lpstr>PowerPoint Presentation</vt:lpstr>
      <vt:lpstr>PowerPoint Presentation</vt:lpstr>
      <vt:lpstr>Recap: Seal of God vs mark of the beast</vt:lpstr>
      <vt:lpstr>PowerPoint Presentation</vt:lpstr>
      <vt:lpstr>How to receive the Seal of the Living God</vt:lpstr>
      <vt:lpstr>PowerPoint Presentation</vt:lpstr>
      <vt:lpstr>How to be certain to avoid the mark </vt:lpstr>
      <vt:lpstr>PowerPoint Presentation</vt:lpstr>
      <vt:lpstr>PowerPoint Presentation</vt:lpstr>
      <vt:lpstr>PowerPoint Presentation</vt:lpstr>
    </vt:vector>
  </TitlesOfParts>
  <Company>Compass Group, NAD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Bagels, Bagels, Bagels</dc:title>
  <dc:creator>Avila, Efrain</dc:creator>
  <cp:lastModifiedBy>Avila, Efrain</cp:lastModifiedBy>
  <cp:revision>11</cp:revision>
  <dcterms:created xsi:type="dcterms:W3CDTF">2019-07-20T11:59:35Z</dcterms:created>
  <dcterms:modified xsi:type="dcterms:W3CDTF">2019-07-20T14:22:21Z</dcterms:modified>
</cp:coreProperties>
</file>